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4" autoAdjust="0"/>
  </p:normalViewPr>
  <p:slideViewPr>
    <p:cSldViewPr>
      <p:cViewPr varScale="1">
        <p:scale>
          <a:sx n="103" d="100"/>
          <a:sy n="103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3AED-91A9-4D63-AB15-C13D07D67D0B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2A66-8944-4279-A5D6-7915C69F8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9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3AED-91A9-4D63-AB15-C13D07D67D0B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2A66-8944-4279-A5D6-7915C69F8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6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3AED-91A9-4D63-AB15-C13D07D67D0B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2A66-8944-4279-A5D6-7915C69F8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871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3AED-91A9-4D63-AB15-C13D07D67D0B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2A66-8944-4279-A5D6-7915C69F8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74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3AED-91A9-4D63-AB15-C13D07D67D0B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2A66-8944-4279-A5D6-7915C69F8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7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3AED-91A9-4D63-AB15-C13D07D67D0B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2A66-8944-4279-A5D6-7915C69F8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0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3AED-91A9-4D63-AB15-C13D07D67D0B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2A66-8944-4279-A5D6-7915C69F8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57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3AED-91A9-4D63-AB15-C13D07D67D0B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2A66-8944-4279-A5D6-7915C69F8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785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3AED-91A9-4D63-AB15-C13D07D67D0B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2A66-8944-4279-A5D6-7915C69F8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7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3AED-91A9-4D63-AB15-C13D07D67D0B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2A66-8944-4279-A5D6-7915C69F8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73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3AED-91A9-4D63-AB15-C13D07D67D0B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E2A66-8944-4279-A5D6-7915C69F8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84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B3AED-91A9-4D63-AB15-C13D07D67D0B}" type="datetimeFigureOut">
              <a:rPr lang="ru-RU" smtClean="0"/>
              <a:t>28.06.2016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E2A66-8944-4279-A5D6-7915C69F8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97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everstalmetiz.com/rus/noindex.s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4.png"/><Relationship Id="rId18" Type="http://schemas.openxmlformats.org/officeDocument/2006/relationships/image" Target="../media/image67.png"/><Relationship Id="rId26" Type="http://schemas.openxmlformats.org/officeDocument/2006/relationships/image" Target="../media/image74.png"/><Relationship Id="rId3" Type="http://schemas.openxmlformats.org/officeDocument/2006/relationships/image" Target="../media/image1.png"/><Relationship Id="rId21" Type="http://schemas.openxmlformats.org/officeDocument/2006/relationships/image" Target="../media/image70.png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17" Type="http://schemas.openxmlformats.org/officeDocument/2006/relationships/image" Target="../media/image66.jpeg"/><Relationship Id="rId25" Type="http://schemas.openxmlformats.org/officeDocument/2006/relationships/image" Target="../media/image73.jpeg"/><Relationship Id="rId2" Type="http://schemas.openxmlformats.org/officeDocument/2006/relationships/hyperlink" Target="http://www.severstalmetiz.com/rus/noindex.shtm" TargetMode="External"/><Relationship Id="rId16" Type="http://schemas.openxmlformats.org/officeDocument/2006/relationships/image" Target="../media/image65.png"/><Relationship Id="rId20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hyperlink" Target="http://dixy.ru/" TargetMode="External"/><Relationship Id="rId24" Type="http://schemas.openxmlformats.org/officeDocument/2006/relationships/hyperlink" Target="http://www.findtm.ru/card/28/286347.html" TargetMode="External"/><Relationship Id="rId5" Type="http://schemas.openxmlformats.org/officeDocument/2006/relationships/image" Target="../media/image57.jpeg"/><Relationship Id="rId15" Type="http://schemas.openxmlformats.org/officeDocument/2006/relationships/hyperlink" Target="http://www.almi.su/" TargetMode="External"/><Relationship Id="rId23" Type="http://schemas.openxmlformats.org/officeDocument/2006/relationships/image" Target="../media/image72.jpeg"/><Relationship Id="rId10" Type="http://schemas.openxmlformats.org/officeDocument/2006/relationships/image" Target="../media/image62.png"/><Relationship Id="rId19" Type="http://schemas.openxmlformats.org/officeDocument/2006/relationships/image" Target="../media/image68.jpeg"/><Relationship Id="rId4" Type="http://schemas.openxmlformats.org/officeDocument/2006/relationships/image" Target="../media/image56.png"/><Relationship Id="rId9" Type="http://schemas.openxmlformats.org/officeDocument/2006/relationships/image" Target="../media/image61.jpeg"/><Relationship Id="rId14" Type="http://schemas.openxmlformats.org/officeDocument/2006/relationships/image" Target="cid:image003.png@01D0461A.E2E0C620" TargetMode="External"/><Relationship Id="rId22" Type="http://schemas.openxmlformats.org/officeDocument/2006/relationships/image" Target="../media/image71.jpeg"/><Relationship Id="rId27" Type="http://schemas.openxmlformats.org/officeDocument/2006/relationships/image" Target="../media/image7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everstalmetiz.com/rus/noindex.s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verstalmetiz.com/rus/noindex.shtm" TargetMode="External"/><Relationship Id="rId2" Type="http://schemas.openxmlformats.org/officeDocument/2006/relationships/hyperlink" Target="http://www.severstalmetiz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hyperlink" Target="http://www.severstalmetiz.com/rus/noindex.s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verstalmetiz.com/rus/noindex.shtm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hyperlink" Target="http://www.severstalmetiz.com/rus/noindex.s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hyperlink" Target="http://www.severstalmetiz.com/rus/noindex.s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hyperlink" Target="http://www.severstalmetiz.com/rus/noindex.s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hyperlink" Target="http://steellace.ru/w/image/price/897a9e527266c32fa950d10bbcf9536b.jpeg" TargetMode="External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18" Type="http://schemas.openxmlformats.org/officeDocument/2006/relationships/image" Target="../media/image45.jpeg"/><Relationship Id="rId3" Type="http://schemas.openxmlformats.org/officeDocument/2006/relationships/image" Target="../media/image1.png"/><Relationship Id="rId7" Type="http://schemas.openxmlformats.org/officeDocument/2006/relationships/image" Target="../media/image35.tiff"/><Relationship Id="rId12" Type="http://schemas.openxmlformats.org/officeDocument/2006/relationships/image" Target="../media/image40.jpeg"/><Relationship Id="rId17" Type="http://schemas.openxmlformats.org/officeDocument/2006/relationships/image" Target="../media/image44.emf"/><Relationship Id="rId2" Type="http://schemas.openxmlformats.org/officeDocument/2006/relationships/hyperlink" Target="http://www.severstalmetiz.com/rus/noindex.shtm" TargetMode="External"/><Relationship Id="rId16" Type="http://schemas.openxmlformats.org/officeDocument/2006/relationships/image" Target="../media/image43.png"/><Relationship Id="rId20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tiff"/><Relationship Id="rId11" Type="http://schemas.openxmlformats.org/officeDocument/2006/relationships/image" Target="../media/image39.jpeg"/><Relationship Id="rId5" Type="http://schemas.openxmlformats.org/officeDocument/2006/relationships/image" Target="../media/image33.tiff"/><Relationship Id="rId15" Type="http://schemas.openxmlformats.org/officeDocument/2006/relationships/image" Target="../media/image42.jpeg"/><Relationship Id="rId10" Type="http://schemas.openxmlformats.org/officeDocument/2006/relationships/image" Target="../media/image38.jpeg"/><Relationship Id="rId19" Type="http://schemas.openxmlformats.org/officeDocument/2006/relationships/image" Target="../media/image46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hyperlink" Target="http://steellace.ru/cataloge.php?id_tovar=133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1.png"/><Relationship Id="rId7" Type="http://schemas.openxmlformats.org/officeDocument/2006/relationships/image" Target="../media/image51.jpeg"/><Relationship Id="rId2" Type="http://schemas.openxmlformats.org/officeDocument/2006/relationships/hyperlink" Target="http://www.severstalmetiz.com/rus/noindex.s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gif"/><Relationship Id="rId5" Type="http://schemas.openxmlformats.org/officeDocument/2006/relationships/image" Target="../media/image49.jpeg"/><Relationship Id="rId10" Type="http://schemas.openxmlformats.org/officeDocument/2006/relationships/image" Target="../media/image54.gif"/><Relationship Id="rId4" Type="http://schemas.openxmlformats.org/officeDocument/2006/relationships/image" Target="../media/image48.jpe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3516" y="6165304"/>
            <a:ext cx="6400800" cy="502266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0070C0"/>
                </a:solidFill>
              </a:rPr>
              <a:t>г</a:t>
            </a:r>
            <a:r>
              <a:rPr lang="ru-RU" sz="1600" b="1" dirty="0" smtClean="0">
                <a:solidFill>
                  <a:srgbClr val="0070C0"/>
                </a:solidFill>
              </a:rPr>
              <a:t>. Орел                                                                                 г. </a:t>
            </a:r>
            <a:r>
              <a:rPr lang="ru-RU" sz="1600" b="1" dirty="0">
                <a:solidFill>
                  <a:srgbClr val="0070C0"/>
                </a:solidFill>
              </a:rPr>
              <a:t>В</a:t>
            </a:r>
            <a:r>
              <a:rPr lang="ru-RU" sz="1600" b="1" dirty="0" smtClean="0">
                <a:solidFill>
                  <a:srgbClr val="0070C0"/>
                </a:solidFill>
              </a:rPr>
              <a:t>олгоград</a:t>
            </a:r>
            <a:endParaRPr lang="ru-RU" sz="16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://www.steellace.ru/images/logo-2.gif">
            <a:hlinkClick r:id="rId2" tgtFrame="_blank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5495"/>
            <a:ext cx="1440160" cy="43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Стиллейс">
            <a:hlinkClick r:id="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5074104" cy="119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483568" y="3573016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b="1" dirty="0" smtClean="0">
                <a:solidFill>
                  <a:srgbClr val="0070C0"/>
                </a:solidFill>
              </a:rPr>
              <a:t>Добьёмся большего вместе!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5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893" y="5919748"/>
            <a:ext cx="2881226" cy="610202"/>
          </a:xfrm>
        </p:spPr>
        <p:txBody>
          <a:bodyPr>
            <a:normAutofit/>
          </a:bodyPr>
          <a:lstStyle/>
          <a:p>
            <a:r>
              <a:rPr lang="ru-RU" sz="1300" dirty="0">
                <a:solidFill>
                  <a:srgbClr val="0070C0"/>
                </a:solidFill>
              </a:rPr>
              <a:t/>
            </a:r>
            <a:br>
              <a:rPr lang="ru-RU" sz="1300" dirty="0">
                <a:solidFill>
                  <a:srgbClr val="0070C0"/>
                </a:solidFill>
              </a:rPr>
            </a:br>
            <a:endParaRPr lang="ru-RU" sz="13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3566" y="60340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55004" dist="50800" dir="5400000" algn="tl">
                    <a:srgbClr val="000000">
                      <a:alpha val="33000"/>
                    </a:srgbClr>
                  </a:outerShdw>
                </a:effectLst>
              </a:rPr>
              <a:t>Наша связь с клиентом измеряется качеством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steellace.ru/images/logo-2.gif">
            <a:hlinkClick r:id="rId2" tgtFrame="_blank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728192" cy="52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Логотип Магнит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83" y="1601676"/>
            <a:ext cx="1440160" cy="43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gppedok.ru/userfiles/Logotip%20Lenta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49" y="1444872"/>
            <a:ext cx="1905031" cy="48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gppedok.ru/userfiles/Logotip%20Okey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782" y="1528539"/>
            <a:ext cx="1512167" cy="631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Логотип Leroy Merli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55872"/>
            <a:ext cx="1368152" cy="739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gppedok.ru/userfiles/Logotip%20Soseddushka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8" y="2271721"/>
            <a:ext cx="2194560" cy="58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gppedok.ru/userfiles/Logotip%20Metro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212" y="2391111"/>
            <a:ext cx="194421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gppedok.ru/userfiles/5chka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866" y="2531146"/>
            <a:ext cx="2079958" cy="691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Дикси. Просто. Рядом. По-соседски.">
            <a:hlinkClick r:id="rId11"/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61" y="1654198"/>
            <a:ext cx="1470740" cy="1296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logo_casto"/>
          <p:cNvPicPr/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53" y="3307008"/>
            <a:ext cx="1920730" cy="469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www.almi.su/i/logo.png">
            <a:hlinkClick r:id="rId15"/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22277"/>
            <a:ext cx="1479111" cy="428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Монетка откроет новые магазины - LiveRetail"/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793" y="2967595"/>
            <a:ext cx="2047574" cy="57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upload.wikimedia.org/wikipedia/commons/8/80/Logo-perekrestok.pn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234" y="3706451"/>
            <a:ext cx="2230755" cy="591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Марихолодмаш (МХМ)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44" y="4285199"/>
            <a:ext cx="1907807" cy="432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://stupino.stinline.ru/ekonom/prom/Images/fortecaLog.jpg"/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911" y="4133615"/>
            <a:ext cx="2099310" cy="504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Логотип Верный Фрязино, магазин на проспекте Мира-35 - Справочник Фрязино"/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71676"/>
            <a:ext cx="1619775" cy="101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http://www.segment.ru/uploads/2014/6/23/1403508620TqX3f.jpeg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705" y="5248279"/>
            <a:ext cx="1294650" cy="50806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0070C0"/>
                </a:solidFill>
              </a:rPr>
              <a:t>Наши ключевые клиенты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4" name="Рисунок 23" descr="Логотип IKEA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915" y="5887800"/>
            <a:ext cx="1227924" cy="46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http://img.findtm.ru/img/tz_registered_img/20/209346-s.jpg">
            <a:hlinkClick r:id="rId24" tgtFrame="&quot;_blank&quot;"/>
          </p:cNvPr>
          <p:cNvPicPr/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08" y="4865002"/>
            <a:ext cx="1901825" cy="380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27" y="3441257"/>
            <a:ext cx="11906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Описание: логотип терракотовый75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839" y="4637804"/>
            <a:ext cx="2057400" cy="74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29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5400" i="1" dirty="0" smtClean="0">
                <a:solidFill>
                  <a:srgbClr val="0070C0"/>
                </a:solidFill>
              </a:rPr>
              <a:t>Спасибо за внимание, надеемся на долгосрочное, взаимовыгодное сотрудничество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://www.steellace.ru/images/logo-2.gif">
            <a:hlinkClick r:id="rId2" tgtFrame="_blank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728192" cy="52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60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О компании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ООО «</a:t>
            </a:r>
            <a:r>
              <a:rPr lang="ru-RU" sz="1400" dirty="0" err="1"/>
              <a:t>Стиллейс</a:t>
            </a:r>
            <a:r>
              <a:rPr lang="ru-RU" sz="1400" dirty="0"/>
              <a:t>» - дочернее предприятие </a:t>
            </a:r>
            <a:r>
              <a:rPr lang="ru-RU" sz="1400" u="sng" dirty="0">
                <a:hlinkClick r:id="rId2"/>
              </a:rPr>
              <a:t>ОАО «Северсталь-метиз»</a:t>
            </a:r>
            <a:r>
              <a:rPr lang="ru-RU" sz="1400" dirty="0"/>
              <a:t>, лидера европейской метизной отрасли. Наша компания выпускает свою продукцию, реализуя изделия из проволоки и профильной трубы в Москве и регионах РФ. Предприятие создано на базе цеха товаров народного потребления Орловского сталепрокатного завода (г. Орел) и метизного цеха ООО «</a:t>
            </a:r>
            <a:r>
              <a:rPr lang="ru-RU" sz="1400" dirty="0" err="1"/>
              <a:t>Волгометиз</a:t>
            </a:r>
            <a:r>
              <a:rPr lang="ru-RU" sz="1400" dirty="0"/>
              <a:t>» (г. Волгоград) в мае 2005 года. Таким образом, в основе деятельности предприятия лежит более чем сорокалетний опыт работы с проволокой, а также современные методы ведения бизнеса, характерные для всей группы «Северсталь-метиз».</a:t>
            </a:r>
          </a:p>
          <a:p>
            <a:r>
              <a:rPr lang="ru-RU" sz="1400" dirty="0"/>
              <a:t>Головной офис находится в г. Орле, филиал - в г. Волгограде</a:t>
            </a:r>
            <a:r>
              <a:rPr lang="ru-RU" sz="1400" dirty="0" smtClean="0"/>
              <a:t>.</a:t>
            </a:r>
          </a:p>
          <a:p>
            <a:r>
              <a:rPr lang="ru-RU" sz="1400" dirty="0"/>
              <a:t>С момента своего создания «</a:t>
            </a:r>
            <a:r>
              <a:rPr lang="ru-RU" sz="1400" dirty="0" err="1"/>
              <a:t>Стиллейс</a:t>
            </a:r>
            <a:r>
              <a:rPr lang="ru-RU" sz="1400" dirty="0"/>
              <a:t>» начал активно исследовать рынок, разрабатывать и внедрять инвестиционную программу, расширяя свои возможности в выпуске изделий из проволоки, в том числе на заказ. </a:t>
            </a:r>
            <a:br>
              <a:rPr lang="ru-RU" sz="1400" dirty="0"/>
            </a:br>
            <a:r>
              <a:rPr lang="ru-RU" sz="1400" dirty="0"/>
              <a:t>Предприятие оснащено современным высокопроизводительным роботизированным оборудованием европейских марок (Франция, Германия, Великобритания), в том числе 3D-гибочными и многоэлектродными станками, координатно-сварочным роботом, листогибочным прессом. </a:t>
            </a:r>
            <a:br>
              <a:rPr lang="ru-RU" sz="1400" dirty="0"/>
            </a:br>
            <a:r>
              <a:rPr lang="ru-RU" sz="1400" dirty="0"/>
              <a:t>Кроме того, две линии полимеризации обеспечивают качественное покрытие разнообразных изделий из проволоки полимерными порошковыми красками любого цвета по желанию клиента. На предприятии также функционируют линии гальванического никель-хромирования и оцинкования.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www.steellace.ru/images/logo-2.gif">
            <a:hlinkClick r:id="rId3" tgtFrame="_blank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728192" cy="52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10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Заготовительный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участок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Правка проволоки, рубка проволоки, резка трубы, сварка полуфабрикатов из трубы, штамповка полуфабрикатов из полосы и стального листа. 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steellace.ru/images/logo-2.gif">
            <a:hlinkClick r:id="rId2" tgtFrame="_blank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10" y="116632"/>
            <a:ext cx="1440160" cy="43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055" y="4581128"/>
            <a:ext cx="3136365" cy="19082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20888"/>
            <a:ext cx="3024337" cy="2016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2016224" cy="33123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20888"/>
            <a:ext cx="2754306" cy="20162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96" y="4715265"/>
            <a:ext cx="2697744" cy="179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7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2411585"/>
            <a:ext cx="3600399" cy="20638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147248" cy="9409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Участок универсально-гибочных машин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 Гибка проволоки в трех плоскостях  диапазон проволоки 2- 12мм., гибка в 2х плоскостях диапазон 2,0-6,0мм.  Позволяет производить изделия любой сложности  конфигурации, быстрая переналадка оборудования без дополнительных затрат. </a:t>
            </a:r>
            <a:endParaRPr lang="ru-RU" sz="1600" dirty="0"/>
          </a:p>
        </p:txBody>
      </p:sp>
      <p:pic>
        <p:nvPicPr>
          <p:cNvPr id="4" name="Рисунок 3" descr="http://www.steellace.ru/images/logo-2.gif">
            <a:hlinkClick r:id="rId3" tgtFrame="_blank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16632"/>
            <a:ext cx="1440160" cy="43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505039"/>
            <a:ext cx="2867723" cy="20638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826" y="2411584"/>
            <a:ext cx="2349524" cy="16654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05039"/>
            <a:ext cx="3127579" cy="203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8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60780"/>
            <a:ext cx="8363272" cy="200223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Участок многоэлектродной контактной сварки</a:t>
            </a:r>
            <a:br>
              <a:rPr lang="ru-RU" sz="3200" dirty="0" smtClean="0">
                <a:solidFill>
                  <a:srgbClr val="0070C0"/>
                </a:solidFill>
              </a:rPr>
            </a:b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9"/>
            <a:ext cx="807524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Высоко производительное, автоматизированное оборудование используется для  сварки изделий  в картах</a:t>
            </a:r>
            <a:r>
              <a:rPr lang="ru-RU" sz="1400" dirty="0"/>
              <a:t>.</a:t>
            </a:r>
            <a:r>
              <a:rPr lang="ru-RU" sz="1400" dirty="0" smtClean="0"/>
              <a:t> После чего карты отправляются на </a:t>
            </a:r>
            <a:r>
              <a:rPr lang="ru-RU" sz="1400" dirty="0" err="1" smtClean="0"/>
              <a:t>листагибочный</a:t>
            </a:r>
            <a:r>
              <a:rPr lang="ru-RU" sz="1400" dirty="0" smtClean="0"/>
              <a:t> станок  и  на участок контактной сварки.</a:t>
            </a:r>
            <a:endParaRPr lang="ru-RU" sz="1400" dirty="0"/>
          </a:p>
        </p:txBody>
      </p:sp>
      <p:pic>
        <p:nvPicPr>
          <p:cNvPr id="4" name="Рисунок 3" descr="http://www.steellace.ru/images/logo-2.gif">
            <a:hlinkClick r:id="rId2" tgtFrame="_blank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728192" cy="52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steellace.ru/images/P12001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171" y="2492896"/>
            <a:ext cx="24002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510" y="4488112"/>
            <a:ext cx="2376264" cy="18212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92896"/>
            <a:ext cx="2736304" cy="1800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4987"/>
            <a:ext cx="2736304" cy="17981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7112"/>
            <a:ext cx="2736304" cy="18242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495753"/>
            <a:ext cx="2720350" cy="181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8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Участок ручной контактной сварки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1200" dirty="0" smtClean="0"/>
              <a:t>Финальный этап изготовления изделий без покрытия. После этого участка изделие отправляется на покрытие и упаковку.   </a:t>
            </a:r>
            <a:endParaRPr lang="ru-RU" sz="1200" dirty="0"/>
          </a:p>
        </p:txBody>
      </p:sp>
      <p:pic>
        <p:nvPicPr>
          <p:cNvPr id="4" name="Рисунок 3" descr="http://www.steellace.ru/images/logo-2.gif">
            <a:hlinkClick r:id="rId2" tgtFrame="_blank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728192" cy="52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11641"/>
            <a:ext cx="3960440" cy="30878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24643"/>
            <a:ext cx="3870010" cy="28803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346158"/>
            <a:ext cx="1811573" cy="12077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820808"/>
            <a:ext cx="1171002" cy="1756504"/>
          </a:xfrm>
          <a:prstGeom prst="rect">
            <a:avLst/>
          </a:prstGeom>
        </p:spPr>
      </p:pic>
      <p:pic>
        <p:nvPicPr>
          <p:cNvPr id="2050" name="Picture 2" descr="E:\восстановлено\цех\IMG_0149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969697"/>
            <a:ext cx="2772308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восстановлено\цех\IMG_501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85184"/>
            <a:ext cx="2141818" cy="148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47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Участок покрытий и упаковки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5"/>
            <a:ext cx="8229600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 Линия гальванического оцинкования позволяет оцинковывать изделия длиной до 2100мм, шириной до 1500мм., получать высококачественное покрытие от 8 до 22 микрон. Использование современных химикатов позволяет получать цвет покрытия очень близкий к хрому. Современная линия порошкового покрытия позволяет осуществлять качественное покрытие любых цветов с минимальными потерями при перестройках. Парк упаковочного оборудования дает гарантию, </a:t>
            </a:r>
            <a:r>
              <a:rPr lang="ru-RU" sz="1400" dirty="0"/>
              <a:t>ч</a:t>
            </a:r>
            <a:r>
              <a:rPr lang="ru-RU" sz="1400" dirty="0" smtClean="0"/>
              <a:t>то продукция будет доставлена конечному потребителю без повреждений.  </a:t>
            </a:r>
            <a:endParaRPr lang="ru-RU" sz="1400" dirty="0"/>
          </a:p>
        </p:txBody>
      </p:sp>
      <p:pic>
        <p:nvPicPr>
          <p:cNvPr id="4" name="Рисунок 3" descr="http://www.steellace.ru/images/logo-2.gif">
            <a:hlinkClick r:id="rId2" tgtFrame="_blank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728192" cy="52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Грузовое звено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187" y="5570058"/>
            <a:ext cx="1440160" cy="79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6021288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solidFill>
                  <a:srgbClr val="0070C0"/>
                </a:solidFill>
              </a:rPr>
              <a:t>3 типа покрытия: оцинкование, хромирование, порошковая краска. 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5122" name="Picture 2" descr="E:\Стиллейс\IMG_323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16270"/>
            <a:ext cx="2811319" cy="172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Стиллейс\IMG_32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959" y="2492895"/>
            <a:ext cx="1096616" cy="182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76" y="2505861"/>
            <a:ext cx="2242592" cy="18204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3" y="4416269"/>
            <a:ext cx="2730622" cy="17201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911" y="4346204"/>
            <a:ext cx="1547664" cy="1031776"/>
          </a:xfrm>
          <a:prstGeom prst="rect">
            <a:avLst/>
          </a:prstGeom>
        </p:spPr>
      </p:pic>
      <p:pic>
        <p:nvPicPr>
          <p:cNvPr id="1026" name="Picture 2" descr="E:\восстановлено\цех\IMG_502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09" y="2518649"/>
            <a:ext cx="1728192" cy="179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восстановлено\цех\IMG_502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523" y="2505861"/>
            <a:ext cx="2468323" cy="179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75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Диверсифицированное  производство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Сейчас компания  представлена на нескольких рынках. </a:t>
            </a:r>
            <a:endParaRPr lang="ru-RU" sz="2400" dirty="0"/>
          </a:p>
        </p:txBody>
      </p:sp>
      <p:pic>
        <p:nvPicPr>
          <p:cNvPr id="4" name="Рисунок 3" descr="http://www.steellace.ru/images/logo-2.gif">
            <a:hlinkClick r:id="rId2" tgtFrame="_blank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728192" cy="52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609600" y="2132857"/>
            <a:ext cx="79948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Торговое оборудование: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9" name="Picture 2" descr="C:\Users\mvv1209\Desktop\каталог\IMG_3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242" y="2595129"/>
            <a:ext cx="1152127" cy="87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vv1209\Desktop\каталог\НОВЫЕ 3Д\Паллетный бокс_1200x800+надстройка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746" y="2210669"/>
            <a:ext cx="1369233" cy="139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vv1209\Desktop\каталог\НОВЫЕ 3Д\Сборка_манеж+рекламный щит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034" y="2332109"/>
            <a:ext cx="1110263" cy="115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vv1209\Desktop\каталог\НОВЫЕ 3Д\Манеж 1200x800_глубина 520+надстройка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611" y="2351400"/>
            <a:ext cx="1059933" cy="113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424725" y="5304878"/>
            <a:ext cx="79948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Комплектующие для холодильников: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031" name="Picture 7" descr="C:\Users\mvv1209\Desktop\каталог\IMG_2039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349" y="3552434"/>
            <a:ext cx="928153" cy="142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vv1209\Desktop\каталог\IMG_2034_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997" y="3606251"/>
            <a:ext cx="655169" cy="139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vv1209\Desktop\каталог\IMG_2042_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079" y="3606251"/>
            <a:ext cx="914737" cy="1373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Объект 2"/>
          <p:cNvSpPr txBox="1">
            <a:spLocks/>
          </p:cNvSpPr>
          <p:nvPr/>
        </p:nvSpPr>
        <p:spPr>
          <a:xfrm>
            <a:off x="555925" y="3733870"/>
            <a:ext cx="79948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Оборудование для склада: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034" name="Picture 10" descr="C:\Users\mvv1209\Desktop\каталог\корзина для холодильных ларей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907" y="5752082"/>
            <a:ext cx="1008112" cy="98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Полки для торговых холодильников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03223"/>
            <a:ext cx="1369294" cy="104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Накопитель для корзин без ручки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22" y="2641977"/>
            <a:ext cx="576064" cy="86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Тележка для перевозки гипсокартона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69293"/>
            <a:ext cx="1027458" cy="77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Object 5">
            <a:extLst>
              <a:ext uri="{63B3BB69-23CF-44E3-9099-C40C66FF867C}">
                <a14:compatExt xmlns:a14="http://schemas.microsoft.com/office/drawing/2010/main" spid="_x0000_s1029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9592" y="43609464"/>
            <a:ext cx="1933575" cy="196215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9845"/>
            <a:ext cx="1038841" cy="64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http://steellace.ru/image/price/7e0b46bd1050039468db16f5066d5b8d.jpe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229200"/>
            <a:ext cx="1438158" cy="125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 descr="F:\база КЛЕВЕР\Стиллейс\новые фото 25.02.14\Свете\IMG_0015.jpg"/>
          <p:cNvPicPr/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336816" y="3527905"/>
            <a:ext cx="1483656" cy="148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640" y="2015799"/>
            <a:ext cx="975931" cy="146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034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steellace.ru/images/logo-2.gif">
            <a:hlinkClick r:id="rId2" tgtFrame="_blank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6632"/>
            <a:ext cx="1728192" cy="521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70C0"/>
                </a:solidFill>
              </a:rPr>
              <a:t>Диверсифицированное  производство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3528" y="1772816"/>
            <a:ext cx="79948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   Товары бытового назначения: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Тарелосушка универсальная с поддоно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Тарелосушка малая настольная с поддон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010" y="1568391"/>
            <a:ext cx="1605073" cy="1068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Вешалка для прихожей 4-х крючковая с шарикам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083" y="1508461"/>
            <a:ext cx="1344473" cy="134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482426" y="4257092"/>
            <a:ext cx="79948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Товары по индивидуальным заказам: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056" name="Picture 8" descr="Грузовое звено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656" y="2996952"/>
            <a:ext cx="1022833" cy="76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кас сидений автомобил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1" y="2962405"/>
            <a:ext cx="685895" cy="80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498523" y="3149352"/>
            <a:ext cx="79948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Товары промышленного  назначения: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059" name="Picture 11" descr="http://steellace.ru/image/price/85b36e4fb5ccdfcde967ea52f635f8a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930" y="3762616"/>
            <a:ext cx="1584665" cy="158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steellace.ru/images/cbl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76588"/>
            <a:ext cx="5715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steellace.ru/images/cbr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76588"/>
            <a:ext cx="5715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steellace.ru/images/cbl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76588"/>
            <a:ext cx="5715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http://steellace.ru/images/cbr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76588"/>
            <a:ext cx="57150" cy="5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609600" y="5373216"/>
            <a:ext cx="7994848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Комплектующие для мебели: 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2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271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О компании</vt:lpstr>
      <vt:lpstr>Заготовительный участок </vt:lpstr>
      <vt:lpstr>Участок универсально-гибочных машин </vt:lpstr>
      <vt:lpstr>Участок многоэлектродной контактной сварки </vt:lpstr>
      <vt:lpstr>Участок ручной контактной сварки</vt:lpstr>
      <vt:lpstr>Участок покрытий и упаковки</vt:lpstr>
      <vt:lpstr>Диверсифицированное  производство 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Миронов Виталий Викторович</dc:creator>
  <cp:lastModifiedBy>Миронов Виталий Викторович</cp:lastModifiedBy>
  <cp:revision>61</cp:revision>
  <dcterms:created xsi:type="dcterms:W3CDTF">2016-04-19T07:30:33Z</dcterms:created>
  <dcterms:modified xsi:type="dcterms:W3CDTF">2016-06-28T10:39:59Z</dcterms:modified>
</cp:coreProperties>
</file>